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27/05/2024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238161" y="985004"/>
            <a:ext cx="7640479" cy="3458051"/>
          </a:xfrm>
          <a:prstGeom prst="rect">
            <a:avLst/>
          </a:prstGeom>
          <a:noFill/>
          <a:ln/>
        </p:spPr>
        <p:txBody>
          <a:bodyPr wrap="square" rtlCol="0" anchor="t"/>
          <a:lstStyle/>
          <a:p>
            <a:pPr marL="0" indent="0">
              <a:lnSpc>
                <a:spcPts val="6808"/>
              </a:lnSpc>
              <a:buNone/>
            </a:pPr>
            <a:r>
              <a:rPr lang="en-US" sz="5446" dirty="0">
                <a:solidFill>
                  <a:srgbClr val="5C4E3D"/>
                </a:solidFill>
                <a:latin typeface="Libre Baskerville" pitchFamily="34" charset="0"/>
                <a:ea typeface="Libre Baskerville" pitchFamily="34" charset="-122"/>
                <a:cs typeface="Libre Baskerville" pitchFamily="34" charset="-120"/>
              </a:rPr>
              <a:t>Desarrollo de un Sistema RAG para Consultorio de Datos de Salud y Médicos</a:t>
            </a:r>
            <a:endParaRPr lang="en-US" sz="5446" dirty="0"/>
          </a:p>
        </p:txBody>
      </p:sp>
      <p:sp>
        <p:nvSpPr>
          <p:cNvPr id="6" name="Text 2"/>
          <p:cNvSpPr/>
          <p:nvPr/>
        </p:nvSpPr>
        <p:spPr>
          <a:xfrm>
            <a:off x="6238161" y="4743688"/>
            <a:ext cx="7640479" cy="1924526"/>
          </a:xfrm>
          <a:prstGeom prst="rect">
            <a:avLst/>
          </a:prstGeom>
          <a:noFill/>
          <a:ln/>
        </p:spPr>
        <p:txBody>
          <a:bodyPr wrap="square" rtlCol="0" anchor="t"/>
          <a:lstStyle/>
          <a:p>
            <a:pPr marL="0" indent="0">
              <a:lnSpc>
                <a:spcPts val="2526"/>
              </a:lnSpc>
              <a:buNone/>
            </a:pPr>
            <a:r>
              <a:rPr lang="en-US" sz="1579" dirty="0">
                <a:solidFill>
                  <a:srgbClr val="454240"/>
                </a:solidFill>
                <a:latin typeface="DM Sans" pitchFamily="34" charset="0"/>
                <a:ea typeface="DM Sans" pitchFamily="34" charset="-122"/>
                <a:cs typeface="DM Sans" pitchFamily="34" charset="-120"/>
              </a:rPr>
              <a:t>En este proyecto de Máster Universitario en Bioinformática de la Universidad Internacional de La Rioja, se busca desarrollar un algoritmo predictivo para la personalización de estilos de vida basado en datos genómicos y biométricos. El objetivo es generar recomendaciones personalizadas de estilo de vida considerando la predisposición genética, la respuesta al ejercicio y la dieta de cada individuo.</a:t>
            </a:r>
            <a:endParaRPr lang="en-US" sz="1579" dirty="0"/>
          </a:p>
        </p:txBody>
      </p:sp>
      <p:sp>
        <p:nvSpPr>
          <p:cNvPr id="7" name="Shape 3"/>
          <p:cNvSpPr/>
          <p:nvPr/>
        </p:nvSpPr>
        <p:spPr>
          <a:xfrm>
            <a:off x="6238161" y="6908721"/>
            <a:ext cx="320754" cy="320754"/>
          </a:xfrm>
          <a:prstGeom prst="roundRect">
            <a:avLst>
              <a:gd name="adj" fmla="val 28504978"/>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245781" y="6916341"/>
            <a:ext cx="305514" cy="305514"/>
          </a:xfrm>
          <a:prstGeom prst="rect">
            <a:avLst/>
          </a:prstGeom>
        </p:spPr>
      </p:pic>
      <p:sp>
        <p:nvSpPr>
          <p:cNvPr id="9" name="Text 4"/>
          <p:cNvSpPr/>
          <p:nvPr/>
        </p:nvSpPr>
        <p:spPr>
          <a:xfrm>
            <a:off x="6659047" y="6893719"/>
            <a:ext cx="3221831" cy="350877"/>
          </a:xfrm>
          <a:prstGeom prst="rect">
            <a:avLst/>
          </a:prstGeom>
          <a:noFill/>
          <a:ln/>
        </p:spPr>
        <p:txBody>
          <a:bodyPr wrap="none" rtlCol="0" anchor="t"/>
          <a:lstStyle/>
          <a:p>
            <a:pPr marL="0" indent="0" algn="l">
              <a:lnSpc>
                <a:spcPts val="2763"/>
              </a:lnSpc>
              <a:buNone/>
            </a:pPr>
            <a:r>
              <a:rPr lang="en-US" sz="1973" b="1" dirty="0">
                <a:solidFill>
                  <a:srgbClr val="454240"/>
                </a:solidFill>
                <a:latin typeface="DM Sans" pitchFamily="34" charset="0"/>
                <a:ea typeface="DM Sans" pitchFamily="34" charset="-122"/>
                <a:cs typeface="DM Sans" pitchFamily="34" charset="-120"/>
              </a:rPr>
              <a:t>by Maximiliano Hernandez</a:t>
            </a:r>
            <a:endParaRPr lang="en-US" sz="1973"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1701879"/>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4374" dirty="0"/>
          </a:p>
        </p:txBody>
      </p:sp>
      <p:sp>
        <p:nvSpPr>
          <p:cNvPr id="5" name="Shape 2"/>
          <p:cNvSpPr/>
          <p:nvPr/>
        </p:nvSpPr>
        <p:spPr>
          <a:xfrm>
            <a:off x="2037993" y="3534966"/>
            <a:ext cx="10554414" cy="2992755"/>
          </a:xfrm>
          <a:prstGeom prst="roundRect">
            <a:avLst>
              <a:gd name="adj" fmla="val 3341"/>
            </a:avLst>
          </a:prstGeom>
          <a:noFill/>
          <a:ln w="7620">
            <a:solidFill>
              <a:srgbClr val="000000">
                <a:alpha val="8000"/>
              </a:srgbClr>
            </a:solidFill>
            <a:prstDash val="solid"/>
          </a:ln>
        </p:spPr>
      </p:sp>
      <p:sp>
        <p:nvSpPr>
          <p:cNvPr id="6" name="Shape 3"/>
          <p:cNvSpPr/>
          <p:nvPr/>
        </p:nvSpPr>
        <p:spPr>
          <a:xfrm>
            <a:off x="2045613" y="3542586"/>
            <a:ext cx="10539174" cy="992505"/>
          </a:xfrm>
          <a:prstGeom prst="rect">
            <a:avLst/>
          </a:prstGeom>
          <a:solidFill>
            <a:srgbClr val="FFFFFF">
              <a:alpha val="4000"/>
            </a:srgbClr>
          </a:solidFill>
          <a:ln/>
        </p:spPr>
      </p:sp>
      <p:sp>
        <p:nvSpPr>
          <p:cNvPr id="7" name="Text 4"/>
          <p:cNvSpPr/>
          <p:nvPr/>
        </p:nvSpPr>
        <p:spPr>
          <a:xfrm>
            <a:off x="2267783" y="3683437"/>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7541181" y="3683437"/>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2045613" y="4535091"/>
            <a:ext cx="10539174" cy="992505"/>
          </a:xfrm>
          <a:prstGeom prst="rect">
            <a:avLst/>
          </a:prstGeom>
          <a:solidFill>
            <a:srgbClr val="000000">
              <a:alpha val="4000"/>
            </a:srgbClr>
          </a:solidFill>
          <a:ln/>
        </p:spPr>
      </p:sp>
      <p:sp>
        <p:nvSpPr>
          <p:cNvPr id="10" name="Text 7"/>
          <p:cNvSpPr/>
          <p:nvPr/>
        </p:nvSpPr>
        <p:spPr>
          <a:xfrm>
            <a:off x="2267783" y="4675942"/>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7541181" y="4675942"/>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2045613" y="5527596"/>
            <a:ext cx="10539174" cy="992505"/>
          </a:xfrm>
          <a:prstGeom prst="rect">
            <a:avLst/>
          </a:prstGeom>
          <a:solidFill>
            <a:srgbClr val="FFFFFF">
              <a:alpha val="4000"/>
            </a:srgbClr>
          </a:solidFill>
          <a:ln/>
        </p:spPr>
      </p:sp>
      <p:sp>
        <p:nvSpPr>
          <p:cNvPr id="13" name="Text 10"/>
          <p:cNvSpPr/>
          <p:nvPr/>
        </p:nvSpPr>
        <p:spPr>
          <a:xfrm>
            <a:off x="2267783" y="5668447"/>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7541181" y="5668447"/>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incluye un botón para que el usuario pueda enviar las preguntas al backend.</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31168"/>
            <a:ext cx="7211735"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Justificación del Proyecto</a:t>
            </a:r>
            <a:endParaRPr lang="en-US" sz="4374" dirty="0"/>
          </a:p>
        </p:txBody>
      </p:sp>
      <p:sp>
        <p:nvSpPr>
          <p:cNvPr id="6" name="Shape 2"/>
          <p:cNvSpPr/>
          <p:nvPr/>
        </p:nvSpPr>
        <p:spPr>
          <a:xfrm>
            <a:off x="2037993" y="4658797"/>
            <a:ext cx="5166122" cy="2717006"/>
          </a:xfrm>
          <a:prstGeom prst="roundRect">
            <a:avLst>
              <a:gd name="adj" fmla="val 3680"/>
            </a:avLst>
          </a:prstGeom>
          <a:solidFill>
            <a:srgbClr val="F7EDD4"/>
          </a:solidFill>
          <a:ln w="7620">
            <a:solidFill>
              <a:srgbClr val="DDD3BA"/>
            </a:solidFill>
            <a:prstDash val="solid"/>
          </a:ln>
        </p:spPr>
      </p:sp>
      <p:sp>
        <p:nvSpPr>
          <p:cNvPr id="7" name="Text 3"/>
          <p:cNvSpPr/>
          <p:nvPr/>
        </p:nvSpPr>
        <p:spPr>
          <a:xfrm>
            <a:off x="2267783" y="4888587"/>
            <a:ext cx="277749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Motivación</a:t>
            </a:r>
            <a:endParaRPr lang="en-US" sz="2187" dirty="0"/>
          </a:p>
        </p:txBody>
      </p:sp>
      <p:sp>
        <p:nvSpPr>
          <p:cNvPr id="8" name="Text 4"/>
          <p:cNvSpPr/>
          <p:nvPr/>
        </p:nvSpPr>
        <p:spPr>
          <a:xfrm>
            <a:off x="2267783" y="5369004"/>
            <a:ext cx="4706541" cy="1777008"/>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p>
        </p:txBody>
      </p:sp>
      <p:sp>
        <p:nvSpPr>
          <p:cNvPr id="9" name="Shape 5"/>
          <p:cNvSpPr/>
          <p:nvPr/>
        </p:nvSpPr>
        <p:spPr>
          <a:xfrm>
            <a:off x="7426285" y="4658797"/>
            <a:ext cx="5166122" cy="2717006"/>
          </a:xfrm>
          <a:prstGeom prst="roundRect">
            <a:avLst>
              <a:gd name="adj" fmla="val 3680"/>
            </a:avLst>
          </a:prstGeom>
          <a:solidFill>
            <a:srgbClr val="F7EDD4"/>
          </a:solidFill>
          <a:ln w="7620">
            <a:solidFill>
              <a:srgbClr val="DDD3BA"/>
            </a:solidFill>
            <a:prstDash val="solid"/>
          </a:ln>
        </p:spPr>
      </p:sp>
      <p:sp>
        <p:nvSpPr>
          <p:cNvPr id="10" name="Text 6"/>
          <p:cNvSpPr/>
          <p:nvPr/>
        </p:nvSpPr>
        <p:spPr>
          <a:xfrm>
            <a:off x="7656076" y="4888587"/>
            <a:ext cx="291846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Problema a Resolver</a:t>
            </a:r>
            <a:endParaRPr lang="en-US" sz="2187" dirty="0"/>
          </a:p>
        </p:txBody>
      </p:sp>
      <p:sp>
        <p:nvSpPr>
          <p:cNvPr id="11" name="Text 7"/>
          <p:cNvSpPr/>
          <p:nvPr/>
        </p:nvSpPr>
        <p:spPr>
          <a:xfrm>
            <a:off x="7656076" y="5369004"/>
            <a:ext cx="4706541"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La falta de recomendaciones personalizadas basadas en datos genómicos y biométricos es el problema que este proyecto busca resolver.</a:t>
            </a:r>
            <a:endParaRPr lang="en-US" sz="1750"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2572107"/>
            <a:ext cx="7011233"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main.py</a:t>
            </a:r>
            <a:endParaRPr lang="en-US" sz="2187"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custom_agent.py</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app.py</a:t>
            </a:r>
            <a:endParaRPr lang="en-US" sz="2187"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Interfaz de usuario con Streamlit.</a:t>
            </a:r>
            <a:endParaRPr lang="en-US" sz="1750"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327446"/>
            <a:ext cx="38200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inicializa FastAPI para crear la API del servicio.</a:t>
            </a:r>
            <a:endParaRPr lang="en-US" sz="1750"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2213848"/>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construye un índice vectorial usando FAISS para los embeddings del modelo.</a:t>
            </a:r>
            <a:endParaRPr lang="en-US" sz="175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sp>
      <p:sp>
        <p:nvSpPr>
          <p:cNvPr id="7" name="Shape 3"/>
          <p:cNvSpPr/>
          <p:nvPr/>
        </p:nvSpPr>
        <p:spPr>
          <a:xfrm>
            <a:off x="5074027" y="3056989"/>
            <a:ext cx="777597" cy="44410"/>
          </a:xfrm>
          <a:prstGeom prst="roundRect">
            <a:avLst>
              <a:gd name="adj" fmla="val 225151"/>
            </a:avLst>
          </a:prstGeom>
          <a:solidFill>
            <a:srgbClr val="DDD3BA"/>
          </a:solidFill>
          <a:ln/>
        </p:spPr>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725811"/>
            <a:ext cx="93064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4374"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147625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4374" dirty="0"/>
          </a:p>
        </p:txBody>
      </p:sp>
      <p:pic>
        <p:nvPicPr>
          <p:cNvPr id="6" name="Image 2" descr="preencoded.png"/>
          <p:cNvPicPr>
            <a:picLocks noChangeAspect="1"/>
          </p:cNvPicPr>
          <p:nvPr/>
        </p:nvPicPr>
        <p:blipFill>
          <a:blip r:embed="rId5"/>
          <a:stretch>
            <a:fillRect/>
          </a:stretch>
        </p:blipFill>
        <p:spPr>
          <a:xfrm>
            <a:off x="833199"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pic>
        <p:nvPicPr>
          <p:cNvPr id="12"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2037993" y="706874"/>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4374" dirty="0"/>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037993" y="5976104"/>
            <a:ext cx="3960495"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7481768" y="5976223"/>
            <a:ext cx="344709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7481768" y="6456640"/>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Personalizado</PresentationFormat>
  <Paragraphs>0</Paragraphs>
  <Slides>10</Slides>
  <Notes>10</Notes>
  <HiddenSlides>0</HiddenSlides>
  <MMClips>0</MMClips>
  <ScaleCrop>false</ScaleCrop>
  <HeadingPairs>
    <vt:vector size="4" baseType="variant">
      <vt:variant>
        <vt:lpstr>Tema</vt:lpstr>
      </vt:variant>
      <vt:variant>
        <vt:i4>1</vt:i4>
      </vt:variant>
      <vt:variant>
        <vt:lpstr>Títulos de diapositiva</vt:lpstr>
      </vt:variant>
      <vt:variant>
        <vt:i4>10</vt:i4>
      </vt:variant>
    </vt:vector>
  </HeadingPairs>
  <TitlesOfParts>
    <vt:vector size="11"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Max Hernández</cp:lastModifiedBy>
  <cp:revision>3</cp:revision>
  <dcterms:created xsi:type="dcterms:W3CDTF">2024-05-27T11:03:31Z</dcterms:created>
  <dcterms:modified xsi:type="dcterms:W3CDTF">2024-05-27T11:50:23Z</dcterms:modified>
</cp:coreProperties>
</file>